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1"/>
  </p:notesMasterIdLst>
  <p:sldIdLst>
    <p:sldId id="256" r:id="rId4"/>
    <p:sldId id="257" r:id="rId5"/>
    <p:sldId id="259" r:id="rId6"/>
    <p:sldId id="277" r:id="rId7"/>
    <p:sldId id="280" r:id="rId8"/>
    <p:sldId id="261" r:id="rId9"/>
    <p:sldId id="332" r:id="rId10"/>
    <p:sldId id="262" r:id="rId11"/>
    <p:sldId id="297" r:id="rId12"/>
    <p:sldId id="298" r:id="rId13"/>
    <p:sldId id="319" r:id="rId14"/>
    <p:sldId id="264" r:id="rId15"/>
    <p:sldId id="296" r:id="rId16"/>
    <p:sldId id="310" r:id="rId17"/>
    <p:sldId id="295" r:id="rId18"/>
    <p:sldId id="308" r:id="rId19"/>
    <p:sldId id="309" r:id="rId20"/>
    <p:sldId id="267" r:id="rId22"/>
    <p:sldId id="311" r:id="rId23"/>
    <p:sldId id="269" r:id="rId24"/>
    <p:sldId id="272" r:id="rId25"/>
  </p:sldIdLst>
  <p:sldSz cx="12192000" cy="6858000"/>
  <p:notesSz cx="6858000" cy="9144000"/>
  <p:embeddedFontLst>
    <p:embeddedFont>
      <p:font typeface="站酷文艺体" panose="02000603000000000000" pitchFamily="2" charset="-122"/>
      <p:regular r:id="rId29"/>
    </p:embeddedFont>
    <p:embeddedFont>
      <p:font typeface="等线" panose="02010600030101010101" charset="-122"/>
      <p:regular r:id="rId30"/>
    </p:embeddedFont>
    <p:embeddedFont>
      <p:font typeface="楷体" panose="02010609060101010101" charset="-122"/>
      <p:regular r:id="rId31"/>
    </p:embeddedFont>
    <p:embeddedFont>
      <p:font typeface="站酷小薇LOGO体" panose="02010600010101010101" pitchFamily="2" charset="-122"/>
      <p:regular r:id="rId32"/>
    </p:embeddedFont>
    <p:embeddedFont>
      <p:font typeface="等线 Light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23" userDrawn="1">
          <p15:clr>
            <a:srgbClr val="A4A3A4"/>
          </p15:clr>
        </p15:guide>
        <p15:guide id="5" orient="horz" pos="191" userDrawn="1">
          <p15:clr>
            <a:srgbClr val="A4A3A4"/>
          </p15:clr>
        </p15:guide>
        <p15:guide id="6" orient="horz" pos="41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4CC"/>
    <a:srgbClr val="699AC3"/>
    <a:srgbClr val="649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6" y="245"/>
      </p:cViewPr>
      <p:guideLst>
        <p:guide orient="horz" pos="2110"/>
        <p:guide pos="3840"/>
        <p:guide pos="7488"/>
        <p:guide pos="123"/>
        <p:guide orient="horz" pos="191"/>
        <p:guide orient="horz" pos="41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89.xml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4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80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0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3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4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80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0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4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3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9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0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4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4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5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5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5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2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2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3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4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3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9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0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4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4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5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1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5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5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2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2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8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44497-1AB9-4B2E-808A-90AEBA18DFBD}" type="datetimeFigureOut">
              <a:rPr lang="zh-CN" altLang="en-US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D4E2E-C0C3-43F8-8EB8-89C294F9FEE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88.xml"/><Relationship Id="rId3" Type="http://schemas.openxmlformats.org/officeDocument/2006/relationships/tags" Target="../tags/tag61.xml"/><Relationship Id="rId29" Type="http://schemas.openxmlformats.org/officeDocument/2006/relationships/tags" Target="../tags/tag87.xml"/><Relationship Id="rId28" Type="http://schemas.openxmlformats.org/officeDocument/2006/relationships/tags" Target="../tags/tag86.xml"/><Relationship Id="rId27" Type="http://schemas.openxmlformats.org/officeDocument/2006/relationships/tags" Target="../tags/tag85.xml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tags" Target="../tags/tag60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7"/>
          <p:cNvSpPr txBox="1"/>
          <p:nvPr/>
        </p:nvSpPr>
        <p:spPr>
          <a:xfrm>
            <a:off x="1199456" y="2276063"/>
            <a:ext cx="979308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lt"/>
                <a:cs typeface="+mn-cs"/>
              </a:rPr>
              <a:t>计算机专业</a:t>
            </a:r>
            <a:endParaRPr kumimoji="0" lang="zh-CN" altLang="en-US" sz="72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l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lt"/>
                <a:cs typeface="+mn-cs"/>
              </a:rPr>
              <a:t>本科生工作问题</a:t>
            </a:r>
            <a:endParaRPr kumimoji="0" lang="zh-CN" altLang="en-US" sz="72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lt"/>
              <a:cs typeface="+mn-cs"/>
            </a:endParaRPr>
          </a:p>
        </p:txBody>
      </p:sp>
      <p:sp>
        <p:nvSpPr>
          <p:cNvPr id="1048588" name="文本框 12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月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grpSp>
        <p:nvGrpSpPr>
          <p:cNvPr id="25" name="组合 14"/>
          <p:cNvGrpSpPr/>
          <p:nvPr/>
        </p:nvGrpSpPr>
        <p:grpSpPr>
          <a:xfrm>
            <a:off x="334962" y="6305064"/>
            <a:ext cx="1876950" cy="76200"/>
            <a:chOff x="573625" y="6416072"/>
            <a:chExt cx="1876950" cy="76200"/>
          </a:xfrm>
        </p:grpSpPr>
        <p:sp>
          <p:nvSpPr>
            <p:cNvPr id="1048589" name="椭圆 15"/>
            <p:cNvSpPr/>
            <p:nvPr/>
          </p:nvSpPr>
          <p:spPr>
            <a:xfrm flipH="1">
              <a:off x="237437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0" name="椭圆 16"/>
            <p:cNvSpPr/>
            <p:nvPr/>
          </p:nvSpPr>
          <p:spPr>
            <a:xfrm flipH="1">
              <a:off x="21489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1" name="椭圆 17"/>
            <p:cNvSpPr/>
            <p:nvPr/>
          </p:nvSpPr>
          <p:spPr>
            <a:xfrm flipH="1">
              <a:off x="19235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2" name="椭圆 18"/>
            <p:cNvSpPr/>
            <p:nvPr/>
          </p:nvSpPr>
          <p:spPr>
            <a:xfrm flipH="1">
              <a:off x="17007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3" name="椭圆 19"/>
            <p:cNvSpPr/>
            <p:nvPr/>
          </p:nvSpPr>
          <p:spPr>
            <a:xfrm flipH="1">
              <a:off x="14753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4" name="椭圆 20"/>
            <p:cNvSpPr/>
            <p:nvPr/>
          </p:nvSpPr>
          <p:spPr>
            <a:xfrm flipH="1">
              <a:off x="124990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5" name="椭圆 21"/>
            <p:cNvSpPr/>
            <p:nvPr/>
          </p:nvSpPr>
          <p:spPr>
            <a:xfrm flipH="1">
              <a:off x="102447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6" name="椭圆 22"/>
            <p:cNvSpPr/>
            <p:nvPr/>
          </p:nvSpPr>
          <p:spPr>
            <a:xfrm flipH="1">
              <a:off x="7990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597" name="椭圆 23"/>
            <p:cNvSpPr/>
            <p:nvPr/>
          </p:nvSpPr>
          <p:spPr>
            <a:xfrm flipH="1">
              <a:off x="5736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635" y="2145665"/>
            <a:ext cx="4846320" cy="1165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670050"/>
            <a:ext cx="4183380" cy="1659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5215890"/>
            <a:ext cx="8351520" cy="1372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765" y="5386070"/>
            <a:ext cx="3227070" cy="1280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480" y="3723005"/>
            <a:ext cx="4343400" cy="1295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235" y="303530"/>
            <a:ext cx="4977130" cy="1532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" y="144780"/>
            <a:ext cx="3735705" cy="1422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380" y="3522980"/>
            <a:ext cx="3795395" cy="1490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图片20240402213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710565"/>
            <a:ext cx="6846570" cy="562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椭圆 23"/>
          <p:cNvSpPr/>
          <p:nvPr/>
        </p:nvSpPr>
        <p:spPr>
          <a:xfrm>
            <a:off x="3353329" y="676576"/>
            <a:ext cx="5504849" cy="550484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88" name="椭圆 27"/>
          <p:cNvSpPr/>
          <p:nvPr/>
        </p:nvSpPr>
        <p:spPr>
          <a:xfrm>
            <a:off x="3626306" y="949553"/>
            <a:ext cx="4958894" cy="4958894"/>
          </a:xfrm>
          <a:prstGeom prst="ellipse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89" name="文本框 28"/>
          <p:cNvSpPr txBox="1"/>
          <p:nvPr/>
        </p:nvSpPr>
        <p:spPr>
          <a:xfrm>
            <a:off x="3874858" y="3429000"/>
            <a:ext cx="4461791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4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  <a:sym typeface="+mn-ea"/>
              </a:rPr>
              <a:t> Job Hunting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91" name="文本框 30"/>
          <p:cNvSpPr txBox="1"/>
          <p:nvPr/>
        </p:nvSpPr>
        <p:spPr>
          <a:xfrm>
            <a:off x="5248964" y="1361934"/>
            <a:ext cx="1713578" cy="385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>
                  <a:outerShdw dist="63500" dir="2400000" algn="ctr" rotWithShape="0">
                    <a:srgbClr val="649CC7">
                      <a:alpha val="70000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>
                <a:outerShdw dist="63500" dir="2400000" algn="ctr" rotWithShape="0">
                  <a:srgbClr val="649CC7">
                    <a:alpha val="70000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010150" y="4352290"/>
            <a:ext cx="2171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关于工作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920750"/>
            <a:ext cx="5908040" cy="4345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920750"/>
            <a:ext cx="6284595" cy="434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91180" y="1911350"/>
            <a:ext cx="5689600" cy="175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000"/>
              <a:t>Development jobs </a:t>
            </a:r>
            <a:endParaRPr lang="zh-CN" altLang="en-US" sz="3000"/>
          </a:p>
          <a:p>
            <a:pPr algn="ctr"/>
            <a:r>
              <a:rPr lang="en-US" altLang="zh-CN" sz="3000"/>
              <a:t>or</a:t>
            </a:r>
            <a:endParaRPr lang="en-US" altLang="zh-CN" sz="3000"/>
          </a:p>
          <a:p>
            <a:pPr algn="ctr"/>
            <a:r>
              <a:rPr lang="en-US" altLang="zh-CN" sz="3000"/>
              <a:t> </a:t>
            </a:r>
            <a:r>
              <a:rPr lang="zh-CN" altLang="en-US" sz="3000"/>
              <a:t>R&amp;D jobs</a:t>
            </a:r>
            <a:r>
              <a:rPr lang="en-US" altLang="zh-CN" sz="3000"/>
              <a:t>(Algorithmic positions)</a:t>
            </a:r>
            <a:endParaRPr lang="en-US" altLang="zh-CN" sz="3000"/>
          </a:p>
          <a:p>
            <a:pPr algn="ctr"/>
            <a:r>
              <a:rPr lang="en-US" altLang="zh-CN" sz="3000"/>
              <a:t>?</a:t>
            </a:r>
            <a:endParaRPr lang="en-US" altLang="zh-CN"/>
          </a:p>
          <a:p>
            <a:endParaRPr lang="en-US" altLang="zh-CN"/>
          </a:p>
          <a:p>
            <a:pPr algn="ctr"/>
            <a:r>
              <a:rPr lang="zh-CN" altLang="en-US"/>
              <a:t>开发？研发？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测试？运维？</a:t>
            </a:r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24"/>
          <p:cNvGrpSpPr/>
          <p:nvPr>
            <p:custDataLst>
              <p:tags r:id="rId1"/>
            </p:custDataLst>
          </p:nvPr>
        </p:nvGrpSpPr>
        <p:grpSpPr>
          <a:xfrm>
            <a:off x="3249501" y="1126491"/>
            <a:ext cx="4802507" cy="4591050"/>
            <a:chOff x="4276829" y="2176549"/>
            <a:chExt cx="3601509" cy="3908661"/>
          </a:xfrm>
        </p:grpSpPr>
        <p:sp>
          <p:nvSpPr>
            <p:cNvPr id="1048659" name="矩形: 圆角 25"/>
            <p:cNvSpPr/>
            <p:nvPr>
              <p:custDataLst>
                <p:tags r:id="rId2"/>
              </p:custDataLst>
            </p:nvPr>
          </p:nvSpPr>
          <p:spPr>
            <a:xfrm rot="2700000">
              <a:off x="4217303" y="2424175"/>
              <a:ext cx="3908661" cy="3413408"/>
            </a:xfrm>
            <a:prstGeom prst="round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0" name="矩形: 圆角 26"/>
            <p:cNvSpPr/>
            <p:nvPr>
              <p:custDataLst>
                <p:tags r:id="rId3"/>
              </p:custDataLst>
            </p:nvPr>
          </p:nvSpPr>
          <p:spPr>
            <a:xfrm rot="2700000">
              <a:off x="6643708" y="2325717"/>
              <a:ext cx="892559" cy="8066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1" name="矩形: 圆角 27"/>
            <p:cNvSpPr/>
            <p:nvPr>
              <p:custDataLst>
                <p:tags r:id="rId4"/>
              </p:custDataLst>
            </p:nvPr>
          </p:nvSpPr>
          <p:spPr>
            <a:xfrm rot="2700000">
              <a:off x="4568193" y="2368173"/>
              <a:ext cx="864447" cy="7709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2" name="矩形: 圆角 28"/>
            <p:cNvSpPr/>
            <p:nvPr>
              <p:custDataLst>
                <p:tags r:id="rId5"/>
              </p:custDataLst>
            </p:nvPr>
          </p:nvSpPr>
          <p:spPr>
            <a:xfrm rot="2700000">
              <a:off x="7034165" y="5084035"/>
              <a:ext cx="813088" cy="6881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3" name="矩形: 圆角 29"/>
            <p:cNvSpPr/>
            <p:nvPr>
              <p:custDataLst>
                <p:tags r:id="rId6"/>
              </p:custDataLst>
            </p:nvPr>
          </p:nvSpPr>
          <p:spPr>
            <a:xfrm rot="2700000">
              <a:off x="4231441" y="5041255"/>
              <a:ext cx="881746" cy="790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3859530" y="1591310"/>
            <a:ext cx="83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</a:t>
            </a:r>
            <a:r>
              <a:rPr lang="en-US" altLang="zh-CN"/>
              <a:t> 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681470" y="1591310"/>
            <a:ext cx="82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3452495" y="4761230"/>
            <a:ext cx="64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7134225" y="47612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运维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73955" y="2349500"/>
            <a:ext cx="1275715" cy="54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其他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751445" y="1436370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Back-end development</a:t>
            </a:r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4200" y="4761230"/>
            <a:ext cx="131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C000"/>
                </a:solidFill>
              </a:rPr>
              <a:t>Test </a:t>
            </a:r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0540" y="4761230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Operation and maintenance </a:t>
            </a:r>
            <a:endParaRPr lang="zh-CN" altLang="en-US">
              <a:solidFill>
                <a:srgbClr val="FFC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5485" y="2762250"/>
            <a:ext cx="2560320" cy="14554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6120" y="4217670"/>
            <a:ext cx="2559685" cy="2819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5505" y="1436370"/>
            <a:ext cx="27222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C000"/>
                </a:solidFill>
                <a:sym typeface="+mn-ea"/>
              </a:rPr>
              <a:t>Front-end development</a:t>
            </a:r>
            <a:endParaRPr lang="zh-CN" altLang="en-US">
              <a:solidFill>
                <a:srgbClr val="FFC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19855" y="1051560"/>
            <a:ext cx="4135755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Front-end development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7455" y="2142490"/>
            <a:ext cx="4485640" cy="3752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Front-end development is a type of computer programming, which mainly focuses on the interaction and experience of users in web pages or applications. </a:t>
            </a:r>
            <a:endParaRPr lang="zh-CN" altLang="en-US"/>
          </a:p>
          <a:p>
            <a:pPr indent="457200"/>
            <a:r>
              <a:rPr lang="zh-CN" altLang="en-US"/>
              <a:t>It involves the </a:t>
            </a:r>
            <a:r>
              <a:rPr lang="zh-CN" altLang="en-US">
                <a:solidFill>
                  <a:schemeClr val="accent2"/>
                </a:solidFill>
              </a:rPr>
              <a:t>layout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2"/>
                </a:solidFill>
              </a:rPr>
              <a:t>color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2"/>
                </a:solidFill>
              </a:rPr>
              <a:t>font and animation of the page</a:t>
            </a:r>
            <a:r>
              <a:rPr lang="zh-CN" altLang="en-US"/>
              <a:t>, and </a:t>
            </a:r>
            <a:r>
              <a:rPr lang="zh-CN" altLang="en-US">
                <a:solidFill>
                  <a:schemeClr val="accent2"/>
                </a:solidFill>
              </a:rPr>
              <a:t>how to deal with the user's input and feedback</a:t>
            </a:r>
            <a:r>
              <a:rPr lang="zh-CN" altLang="en-US"/>
              <a:t>.   </a:t>
            </a:r>
            <a:endParaRPr lang="zh-CN" altLang="en-US"/>
          </a:p>
          <a:p>
            <a:pPr indent="457200"/>
            <a:r>
              <a:rPr lang="zh-CN" altLang="en-US"/>
              <a:t>Generally speaking, the front-end developer's job is to integrate the designer's design scheme with the back-end developer's data interface, so that users can see and use that part of the product, which is called the </a:t>
            </a:r>
            <a:r>
              <a:rPr lang="zh-CN" altLang="en-US">
                <a:solidFill>
                  <a:schemeClr val="accent2"/>
                </a:solidFill>
              </a:rPr>
              <a:t>client</a:t>
            </a:r>
            <a:r>
              <a:rPr lang="zh-CN" altLang="en-US"/>
              <a:t>.</a:t>
            </a:r>
            <a:endParaRPr lang="zh-CN" altLang="en-US"/>
          </a:p>
        </p:txBody>
      </p:sp>
      <p:pic>
        <p:nvPicPr>
          <p:cNvPr id="5" name="图片 4" descr="QQ图片20240402220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4565" y="-635"/>
            <a:ext cx="3606800" cy="6858635"/>
          </a:xfrm>
          <a:prstGeom prst="rect">
            <a:avLst/>
          </a:prstGeom>
        </p:spPr>
      </p:pic>
      <p:pic>
        <p:nvPicPr>
          <p:cNvPr id="6" name="图片 5" descr="QQ图片202404022247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3598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3425" y="1621155"/>
            <a:ext cx="251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前端开发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0355" y="401320"/>
            <a:ext cx="3766820" cy="45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200">
                <a:solidFill>
                  <a:srgbClr val="FF0000"/>
                </a:solidFill>
                <a:sym typeface="+mn-ea"/>
              </a:rPr>
              <a:t>Back-end development</a:t>
            </a:r>
            <a:endParaRPr lang="zh-CN" altLang="en-US" sz="2200">
              <a:solidFill>
                <a:srgbClr val="FF0000"/>
              </a:solidFill>
            </a:endParaRPr>
          </a:p>
          <a:p>
            <a:pPr algn="ctr"/>
            <a:endParaRPr lang="zh-CN" altLang="en-US" sz="2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0" y="1197610"/>
            <a:ext cx="630682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Back-end development refers to the development work carried out on the server, which supports the running of front-end applications or websites. The back end is usually responsible for handling core functions such as </a:t>
            </a:r>
            <a:r>
              <a:rPr lang="zh-CN" altLang="en-US">
                <a:solidFill>
                  <a:schemeClr val="tx1"/>
                </a:solidFill>
              </a:rPr>
              <a:t>database </a:t>
            </a:r>
            <a:r>
              <a:rPr lang="zh-CN" altLang="en-US"/>
              <a:t>operation, server logic, authentication and authorization.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main tasks of back-end development include: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</a:t>
            </a:r>
            <a:r>
              <a:rPr lang="zh-CN" altLang="en-US">
                <a:solidFill>
                  <a:srgbClr val="C00000"/>
                </a:solidFill>
              </a:rPr>
              <a:t>Database management: </a:t>
            </a:r>
            <a:r>
              <a:rPr lang="zh-CN" altLang="en-US"/>
              <a:t>create, read, update and delete data (these operations are usually called </a:t>
            </a:r>
            <a:r>
              <a:rPr lang="zh-CN" altLang="en-US">
                <a:solidFill>
                  <a:schemeClr val="accent6"/>
                </a:solidFill>
              </a:rPr>
              <a:t>CRUD </a:t>
            </a:r>
            <a:r>
              <a:rPr lang="zh-CN" altLang="en-US"/>
              <a:t>operations).</a:t>
            </a:r>
            <a:endParaRPr lang="zh-CN" altLang="en-US"/>
          </a:p>
          <a:p>
            <a:r>
              <a:rPr lang="zh-CN" altLang="en-US"/>
              <a:t>2. </a:t>
            </a:r>
            <a:r>
              <a:rPr lang="zh-CN" altLang="en-US">
                <a:solidFill>
                  <a:srgbClr val="C00000"/>
                </a:solidFill>
              </a:rPr>
              <a:t>Server programming:</a:t>
            </a:r>
            <a:r>
              <a:rPr lang="zh-CN" altLang="en-US"/>
              <a:t> Write codes that can handle user requests, handle business logic and interact with the database.</a:t>
            </a:r>
            <a:endParaRPr lang="zh-CN" altLang="en-US"/>
          </a:p>
          <a:p>
            <a:r>
              <a:rPr lang="zh-CN" altLang="en-US"/>
              <a:t>3.</a:t>
            </a:r>
            <a:r>
              <a:rPr lang="zh-CN" altLang="en-US">
                <a:solidFill>
                  <a:srgbClr val="C0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zh-CN" altLang="en-US"/>
              <a:t>(Application Programming Interface) development: Create an API to enable front-end applications to communicate with back-end data and logic.</a:t>
            </a:r>
            <a:endParaRPr lang="zh-CN" altLang="en-US"/>
          </a:p>
          <a:p>
            <a:r>
              <a:rPr lang="zh-CN" altLang="en-US"/>
              <a:t>4. </a:t>
            </a:r>
            <a:r>
              <a:rPr lang="zh-CN" altLang="en-US">
                <a:solidFill>
                  <a:srgbClr val="C00000"/>
                </a:solidFill>
              </a:rPr>
              <a:t>Management of the server, network and hosting environment</a:t>
            </a:r>
            <a:r>
              <a:rPr lang="zh-CN" altLang="en-US"/>
              <a:t>: ensure the normal operation of the application on the server, and deal with the configuration and security issues related to the network.</a:t>
            </a:r>
            <a:endParaRPr lang="zh-CN" altLang="en-US"/>
          </a:p>
        </p:txBody>
      </p:sp>
      <p:pic>
        <p:nvPicPr>
          <p:cNvPr id="5" name="图片 4" descr="QQ图片202404022111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4615" y="52705"/>
            <a:ext cx="3095625" cy="2042160"/>
          </a:xfrm>
          <a:prstGeom prst="rect">
            <a:avLst/>
          </a:prstGeom>
        </p:spPr>
      </p:pic>
      <p:pic>
        <p:nvPicPr>
          <p:cNvPr id="6" name="图片 5" descr="QQ图片20240402211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52705"/>
            <a:ext cx="2993390" cy="2166620"/>
          </a:xfrm>
          <a:prstGeom prst="rect">
            <a:avLst/>
          </a:prstGeom>
        </p:spPr>
      </p:pic>
      <p:pic>
        <p:nvPicPr>
          <p:cNvPr id="7" name="图片 6" descr="QQ图片20240402211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2219960"/>
            <a:ext cx="3558540" cy="4638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655" y="82931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后端开发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椭圆 23"/>
          <p:cNvSpPr/>
          <p:nvPr/>
        </p:nvSpPr>
        <p:spPr>
          <a:xfrm>
            <a:off x="3353329" y="676576"/>
            <a:ext cx="5504849" cy="550484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00" name="椭圆 27"/>
          <p:cNvSpPr/>
          <p:nvPr/>
        </p:nvSpPr>
        <p:spPr>
          <a:xfrm>
            <a:off x="3626306" y="949553"/>
            <a:ext cx="4958894" cy="4958894"/>
          </a:xfrm>
          <a:prstGeom prst="ellipse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01" name="文本框 28"/>
          <p:cNvSpPr txBox="1"/>
          <p:nvPr/>
        </p:nvSpPr>
        <p:spPr>
          <a:xfrm>
            <a:off x="3874858" y="3429000"/>
            <a:ext cx="4461791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4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  <a:sym typeface="+mn-ea"/>
              </a:rPr>
              <a:t>My feelings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74A4CC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03" name="文本框 30"/>
          <p:cNvSpPr txBox="1"/>
          <p:nvPr/>
        </p:nvSpPr>
        <p:spPr>
          <a:xfrm>
            <a:off x="5248964" y="1361934"/>
            <a:ext cx="1713578" cy="385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>
                  <a:outerShdw dist="63500" dir="2400000" algn="ctr" rotWithShape="0">
                    <a:srgbClr val="649CC7">
                      <a:alpha val="70000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>
                <a:outerShdw dist="63500" dir="2400000" algn="ctr" rotWithShape="0">
                  <a:srgbClr val="649CC7">
                    <a:alpha val="70000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1048618" name="文本框 24"/>
          <p:cNvSpPr txBox="1"/>
          <p:nvPr>
            <p:custDataLst>
              <p:tags r:id="rId2"/>
            </p:custDataLst>
          </p:nvPr>
        </p:nvSpPr>
        <p:spPr>
          <a:xfrm>
            <a:off x="5030357" y="4351074"/>
            <a:ext cx="23086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我的感想</a:t>
            </a:r>
            <a:endParaRPr lang="zh-CN" altLang="en-US" sz="2000" b="1" spc="600" dirty="0">
              <a:solidFill>
                <a:srgbClr val="649CC7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图片202404022118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210" y="226060"/>
            <a:ext cx="8141970" cy="6529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矩形 1"/>
          <p:cNvSpPr/>
          <p:nvPr>
            <p:custDataLst>
              <p:tags r:id="rId2"/>
            </p:custDataLst>
          </p:nvPr>
        </p:nvSpPr>
        <p:spPr>
          <a:xfrm>
            <a:off x="3226096" y="2845435"/>
            <a:ext cx="2850988" cy="24003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0" name="矩形 2"/>
          <p:cNvSpPr/>
          <p:nvPr>
            <p:custDataLst>
              <p:tags r:id="rId3"/>
            </p:custDataLst>
          </p:nvPr>
        </p:nvSpPr>
        <p:spPr>
          <a:xfrm>
            <a:off x="6125210" y="2845435"/>
            <a:ext cx="2850988" cy="24003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1" name="矩形 3"/>
          <p:cNvSpPr/>
          <p:nvPr>
            <p:custDataLst>
              <p:tags r:id="rId4"/>
            </p:custDataLst>
          </p:nvPr>
        </p:nvSpPr>
        <p:spPr>
          <a:xfrm>
            <a:off x="9007958" y="2845435"/>
            <a:ext cx="2850988" cy="24003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2" name="矩形 4"/>
          <p:cNvSpPr/>
          <p:nvPr>
            <p:custDataLst>
              <p:tags r:id="rId5"/>
            </p:custDataLst>
          </p:nvPr>
        </p:nvSpPr>
        <p:spPr>
          <a:xfrm>
            <a:off x="344487" y="2845435"/>
            <a:ext cx="2850988" cy="24003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3" name="文本框 5"/>
          <p:cNvSpPr txBox="1"/>
          <p:nvPr/>
        </p:nvSpPr>
        <p:spPr>
          <a:xfrm>
            <a:off x="4257953" y="1110148"/>
            <a:ext cx="3715465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目录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4" name="矩形 6"/>
          <p:cNvSpPr/>
          <p:nvPr>
            <p:custDataLst>
              <p:tags r:id="rId6"/>
            </p:custDataLst>
          </p:nvPr>
        </p:nvSpPr>
        <p:spPr>
          <a:xfrm>
            <a:off x="344487" y="2934753"/>
            <a:ext cx="2850988" cy="221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5" name="矩形 7"/>
          <p:cNvSpPr/>
          <p:nvPr>
            <p:custDataLst>
              <p:tags r:id="rId7"/>
            </p:custDataLst>
          </p:nvPr>
        </p:nvSpPr>
        <p:spPr>
          <a:xfrm>
            <a:off x="3234849" y="2934753"/>
            <a:ext cx="2850988" cy="221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6" name="矩形 8"/>
          <p:cNvSpPr/>
          <p:nvPr>
            <p:custDataLst>
              <p:tags r:id="rId8"/>
            </p:custDataLst>
          </p:nvPr>
        </p:nvSpPr>
        <p:spPr>
          <a:xfrm>
            <a:off x="9015575" y="2934753"/>
            <a:ext cx="2850988" cy="221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7" name="矩形 9"/>
          <p:cNvSpPr/>
          <p:nvPr>
            <p:custDataLst>
              <p:tags r:id="rId9"/>
            </p:custDataLst>
          </p:nvPr>
        </p:nvSpPr>
        <p:spPr>
          <a:xfrm>
            <a:off x="6125211" y="2934753"/>
            <a:ext cx="2850988" cy="221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09" name="文本框 12"/>
          <p:cNvSpPr txBox="1"/>
          <p:nvPr>
            <p:custDataLst>
              <p:tags r:id="rId10"/>
            </p:custDataLst>
          </p:nvPr>
        </p:nvSpPr>
        <p:spPr>
          <a:xfrm>
            <a:off x="212725" y="3819525"/>
            <a:ext cx="3114040" cy="532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altLang="zh-CN" sz="24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  <a:sym typeface="+mn-ea"/>
              </a:rPr>
              <a:t>Development Direction</a:t>
            </a:r>
            <a:endParaRPr lang="en-US" altLang="zh-CN" sz="2400" dirty="0">
              <a:solidFill>
                <a:srgbClr val="649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Arial" panose="020B0604020202020204" pitchFamily="34" charset="0"/>
            </a:endParaRPr>
          </a:p>
          <a:p>
            <a:pPr lvl="0" algn="ctr"/>
            <a:endParaRPr lang="zh-CN" altLang="en-US" sz="2400" b="1" spc="600" dirty="0">
              <a:solidFill>
                <a:srgbClr val="649CC7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48610" name="文本框 13"/>
          <p:cNvSpPr txBox="1"/>
          <p:nvPr>
            <p:custDataLst>
              <p:tags r:id="rId11"/>
            </p:custDataLst>
          </p:nvPr>
        </p:nvSpPr>
        <p:spPr>
          <a:xfrm>
            <a:off x="1394010" y="3134380"/>
            <a:ext cx="8662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12" name="文本框 16"/>
          <p:cNvSpPr txBox="1"/>
          <p:nvPr>
            <p:custDataLst>
              <p:tags r:id="rId12"/>
            </p:custDataLst>
          </p:nvPr>
        </p:nvSpPr>
        <p:spPr>
          <a:xfrm>
            <a:off x="3471746" y="4347899"/>
            <a:ext cx="23086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行业现状</a:t>
            </a:r>
            <a:endParaRPr lang="zh-CN" altLang="en-US" sz="2000" b="1" spc="600" dirty="0">
              <a:solidFill>
                <a:srgbClr val="649CC7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48613" name="文本框 17"/>
          <p:cNvSpPr txBox="1"/>
          <p:nvPr>
            <p:custDataLst>
              <p:tags r:id="rId13"/>
            </p:custDataLst>
          </p:nvPr>
        </p:nvSpPr>
        <p:spPr>
          <a:xfrm>
            <a:off x="4227206" y="3134380"/>
            <a:ext cx="8662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02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14" name="文本框 18"/>
          <p:cNvSpPr txBox="1"/>
          <p:nvPr>
            <p:custDataLst>
              <p:tags r:id="rId14"/>
            </p:custDataLst>
          </p:nvPr>
        </p:nvSpPr>
        <p:spPr>
          <a:xfrm>
            <a:off x="3500120" y="3819525"/>
            <a:ext cx="237807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altLang="zh-CN" sz="28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</a:rPr>
              <a:t>Industry Status</a:t>
            </a:r>
            <a:endParaRPr lang="en-US" altLang="zh-CN" sz="2800" dirty="0">
              <a:solidFill>
                <a:srgbClr val="649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16" name="文本框 21"/>
          <p:cNvSpPr txBox="1"/>
          <p:nvPr>
            <p:custDataLst>
              <p:tags r:id="rId15"/>
            </p:custDataLst>
          </p:nvPr>
        </p:nvSpPr>
        <p:spPr>
          <a:xfrm>
            <a:off x="7117567" y="3134380"/>
            <a:ext cx="8662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03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17" name="文本框 22"/>
          <p:cNvSpPr txBox="1"/>
          <p:nvPr>
            <p:custDataLst>
              <p:tags r:id="rId16"/>
            </p:custDataLst>
          </p:nvPr>
        </p:nvSpPr>
        <p:spPr>
          <a:xfrm>
            <a:off x="6338706" y="3819611"/>
            <a:ext cx="23782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8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</a:rPr>
              <a:t> Job Hunting</a:t>
            </a:r>
            <a:endParaRPr lang="en-US" altLang="zh-CN" sz="2800" dirty="0">
              <a:solidFill>
                <a:srgbClr val="649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18" name="文本框 24"/>
          <p:cNvSpPr txBox="1"/>
          <p:nvPr>
            <p:custDataLst>
              <p:tags r:id="rId17"/>
            </p:custDataLst>
          </p:nvPr>
        </p:nvSpPr>
        <p:spPr>
          <a:xfrm>
            <a:off x="9321052" y="4351709"/>
            <a:ext cx="23086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我的感想</a:t>
            </a:r>
            <a:endParaRPr lang="zh-CN" altLang="en-US" sz="2000" b="1" spc="600" dirty="0">
              <a:solidFill>
                <a:srgbClr val="649CC7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48619" name="文本框 25"/>
          <p:cNvSpPr txBox="1"/>
          <p:nvPr>
            <p:custDataLst>
              <p:tags r:id="rId18"/>
            </p:custDataLst>
          </p:nvPr>
        </p:nvSpPr>
        <p:spPr>
          <a:xfrm>
            <a:off x="10007932" y="3134380"/>
            <a:ext cx="8662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04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0" name="文本框 26"/>
          <p:cNvSpPr txBox="1"/>
          <p:nvPr>
            <p:custDataLst>
              <p:tags r:id="rId19"/>
            </p:custDataLst>
          </p:nvPr>
        </p:nvSpPr>
        <p:spPr>
          <a:xfrm>
            <a:off x="9321146" y="3819611"/>
            <a:ext cx="23782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8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</a:rPr>
              <a:t>My feelings</a:t>
            </a:r>
            <a:endParaRPr lang="en-US" altLang="zh-CN" sz="2800" dirty="0">
              <a:solidFill>
                <a:srgbClr val="649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6442075" y="4352290"/>
            <a:ext cx="2171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关于工作</a:t>
            </a:r>
            <a:endParaRPr lang="zh-CN" altLang="en-US" sz="2000"/>
          </a:p>
        </p:txBody>
      </p:sp>
      <p:sp>
        <p:nvSpPr>
          <p:cNvPr id="5" name="文本框 4"/>
          <p:cNvSpPr txBox="1"/>
          <p:nvPr>
            <p:custDataLst>
              <p:tags r:id="rId21"/>
            </p:custDataLst>
          </p:nvPr>
        </p:nvSpPr>
        <p:spPr>
          <a:xfrm>
            <a:off x="908685" y="43478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2000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发展方向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3"/>
          <p:cNvGrpSpPr/>
          <p:nvPr>
            <p:custDataLst>
              <p:tags r:id="rId1"/>
            </p:custDataLst>
          </p:nvPr>
        </p:nvGrpSpPr>
        <p:grpSpPr>
          <a:xfrm>
            <a:off x="1196808" y="468174"/>
            <a:ext cx="1306689" cy="1126456"/>
            <a:chOff x="2059806" y="2945331"/>
            <a:chExt cx="1306689" cy="1126456"/>
          </a:xfrm>
          <a:solidFill>
            <a:schemeClr val="bg1"/>
          </a:solidFill>
        </p:grpSpPr>
        <p:sp>
          <p:nvSpPr>
            <p:cNvPr id="1048720" name="六边形 4"/>
            <p:cNvSpPr/>
            <p:nvPr>
              <p:custDataLst>
                <p:tags r:id="rId2"/>
              </p:custDataLst>
            </p:nvPr>
          </p:nvSpPr>
          <p:spPr>
            <a:xfrm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721" name="六边形 5"/>
            <p:cNvSpPr/>
            <p:nvPr>
              <p:custDataLst>
                <p:tags r:id="rId3"/>
              </p:custDataLst>
            </p:nvPr>
          </p:nvSpPr>
          <p:spPr>
            <a:xfrm rot="1800000"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1048722" name="矩形: 对角圆角 6"/>
          <p:cNvSpPr/>
          <p:nvPr>
            <p:custDataLst>
              <p:tags r:id="rId4"/>
            </p:custDataLst>
          </p:nvPr>
        </p:nvSpPr>
        <p:spPr>
          <a:xfrm>
            <a:off x="2613125" y="597856"/>
            <a:ext cx="4445290" cy="90011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23" name="文本框 7"/>
          <p:cNvSpPr txBox="1"/>
          <p:nvPr>
            <p:custDataLst>
              <p:tags r:id="rId5"/>
            </p:custDataLst>
          </p:nvPr>
        </p:nvSpPr>
        <p:spPr>
          <a:xfrm>
            <a:off x="1235075" y="696595"/>
            <a:ext cx="1231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不要过于焦虑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048724" name="文本框 8"/>
          <p:cNvSpPr txBox="1"/>
          <p:nvPr>
            <p:custDataLst>
              <p:tags r:id="rId6"/>
            </p:custDataLst>
          </p:nvPr>
        </p:nvSpPr>
        <p:spPr>
          <a:xfrm>
            <a:off x="2803525" y="559435"/>
            <a:ext cx="4076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Be moderately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nervous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, but not overly anxious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Calibri" panose="020F0502020204030204" pitchFamily="34" charset="0"/>
            </a:endParaRPr>
          </a:p>
        </p:txBody>
      </p:sp>
      <p:grpSp>
        <p:nvGrpSpPr>
          <p:cNvPr id="58" name="组合 9"/>
          <p:cNvGrpSpPr/>
          <p:nvPr>
            <p:custDataLst>
              <p:tags r:id="rId7"/>
            </p:custDataLst>
          </p:nvPr>
        </p:nvGrpSpPr>
        <p:grpSpPr>
          <a:xfrm flipH="1">
            <a:off x="9592747" y="1646700"/>
            <a:ext cx="1306689" cy="1126456"/>
            <a:chOff x="2059806" y="2945331"/>
            <a:chExt cx="1306689" cy="1126456"/>
          </a:xfrm>
          <a:solidFill>
            <a:schemeClr val="bg1"/>
          </a:solidFill>
        </p:grpSpPr>
        <p:sp>
          <p:nvSpPr>
            <p:cNvPr id="1048725" name="六边形 10"/>
            <p:cNvSpPr/>
            <p:nvPr>
              <p:custDataLst>
                <p:tags r:id="rId8"/>
              </p:custDataLst>
            </p:nvPr>
          </p:nvSpPr>
          <p:spPr>
            <a:xfrm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726" name="六边形 11"/>
            <p:cNvSpPr/>
            <p:nvPr>
              <p:custDataLst>
                <p:tags r:id="rId9"/>
              </p:custDataLst>
            </p:nvPr>
          </p:nvSpPr>
          <p:spPr>
            <a:xfrm rot="1800000"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1048727" name="矩形: 对角圆角 12"/>
          <p:cNvSpPr/>
          <p:nvPr>
            <p:custDataLst>
              <p:tags r:id="rId10"/>
            </p:custDataLst>
          </p:nvPr>
        </p:nvSpPr>
        <p:spPr>
          <a:xfrm flipH="1">
            <a:off x="5056244" y="1777017"/>
            <a:ext cx="4445290" cy="90011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28" name="文本框 13"/>
          <p:cNvSpPr txBox="1"/>
          <p:nvPr>
            <p:custDataLst>
              <p:tags r:id="rId11"/>
            </p:custDataLst>
          </p:nvPr>
        </p:nvSpPr>
        <p:spPr>
          <a:xfrm flipH="1">
            <a:off x="9617710" y="1762760"/>
            <a:ext cx="12846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注意学习时间和效率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048729" name="文本框 14"/>
          <p:cNvSpPr txBox="1"/>
          <p:nvPr>
            <p:custDataLst>
              <p:tags r:id="rId12"/>
            </p:custDataLst>
          </p:nvPr>
        </p:nvSpPr>
        <p:spPr>
          <a:xfrm flipH="1">
            <a:off x="5159375" y="1701800"/>
            <a:ext cx="4239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Study continuously and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efficiently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 for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at least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 3 hours every day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Calibri" panose="020F0502020204030204" pitchFamily="34" charset="0"/>
            </a:endParaRPr>
          </a:p>
        </p:txBody>
      </p:sp>
      <p:grpSp>
        <p:nvGrpSpPr>
          <p:cNvPr id="59" name="组合 15"/>
          <p:cNvGrpSpPr/>
          <p:nvPr>
            <p:custDataLst>
              <p:tags r:id="rId13"/>
            </p:custDataLst>
          </p:nvPr>
        </p:nvGrpSpPr>
        <p:grpSpPr>
          <a:xfrm>
            <a:off x="1196808" y="2739736"/>
            <a:ext cx="1306689" cy="1126456"/>
            <a:chOff x="2059806" y="2945331"/>
            <a:chExt cx="1306689" cy="1126456"/>
          </a:xfrm>
          <a:solidFill>
            <a:schemeClr val="bg1"/>
          </a:solidFill>
        </p:grpSpPr>
        <p:sp>
          <p:nvSpPr>
            <p:cNvPr id="1048730" name="六边形 16"/>
            <p:cNvSpPr/>
            <p:nvPr>
              <p:custDataLst>
                <p:tags r:id="rId14"/>
              </p:custDataLst>
            </p:nvPr>
          </p:nvSpPr>
          <p:spPr>
            <a:xfrm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731" name="六边形 17"/>
            <p:cNvSpPr/>
            <p:nvPr>
              <p:custDataLst>
                <p:tags r:id="rId15"/>
              </p:custDataLst>
            </p:nvPr>
          </p:nvSpPr>
          <p:spPr>
            <a:xfrm rot="1800000"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1048732" name="矩形: 对角圆角 18"/>
          <p:cNvSpPr/>
          <p:nvPr>
            <p:custDataLst>
              <p:tags r:id="rId16"/>
            </p:custDataLst>
          </p:nvPr>
        </p:nvSpPr>
        <p:spPr>
          <a:xfrm>
            <a:off x="2631540" y="2901168"/>
            <a:ext cx="4445290" cy="90011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33" name="文本框 19"/>
          <p:cNvSpPr txBox="1"/>
          <p:nvPr>
            <p:custDataLst>
              <p:tags r:id="rId17"/>
            </p:custDataLst>
          </p:nvPr>
        </p:nvSpPr>
        <p:spPr>
          <a:xfrm>
            <a:off x="1197610" y="3024505"/>
            <a:ext cx="1306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学会理性思考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048734" name="文本框 20"/>
          <p:cNvSpPr txBox="1"/>
          <p:nvPr>
            <p:custDataLst>
              <p:tags r:id="rId18"/>
            </p:custDataLst>
          </p:nvPr>
        </p:nvSpPr>
        <p:spPr>
          <a:xfrm>
            <a:off x="2898140" y="2851150"/>
            <a:ext cx="3875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Don't be too influenced by what others say and think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rationally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Calibri" panose="020F0502020204030204" pitchFamily="34" charset="0"/>
            </a:endParaRPr>
          </a:p>
        </p:txBody>
      </p:sp>
      <p:grpSp>
        <p:nvGrpSpPr>
          <p:cNvPr id="60" name="组合 21"/>
          <p:cNvGrpSpPr/>
          <p:nvPr>
            <p:custDataLst>
              <p:tags r:id="rId19"/>
            </p:custDataLst>
          </p:nvPr>
        </p:nvGrpSpPr>
        <p:grpSpPr>
          <a:xfrm flipH="1">
            <a:off x="9617512" y="3801422"/>
            <a:ext cx="1306689" cy="1126456"/>
            <a:chOff x="2059806" y="2945331"/>
            <a:chExt cx="1306689" cy="1126456"/>
          </a:xfrm>
          <a:solidFill>
            <a:schemeClr val="bg1"/>
          </a:solidFill>
        </p:grpSpPr>
        <p:sp>
          <p:nvSpPr>
            <p:cNvPr id="1048735" name="六边形 22"/>
            <p:cNvSpPr/>
            <p:nvPr>
              <p:custDataLst>
                <p:tags r:id="rId20"/>
              </p:custDataLst>
            </p:nvPr>
          </p:nvSpPr>
          <p:spPr>
            <a:xfrm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736" name="六边形 23"/>
            <p:cNvSpPr/>
            <p:nvPr>
              <p:custDataLst>
                <p:tags r:id="rId21"/>
              </p:custDataLst>
            </p:nvPr>
          </p:nvSpPr>
          <p:spPr>
            <a:xfrm rot="1800000"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1048737" name="矩形: 对角圆角 24"/>
          <p:cNvSpPr/>
          <p:nvPr>
            <p:custDataLst>
              <p:tags r:id="rId22"/>
            </p:custDataLst>
          </p:nvPr>
        </p:nvSpPr>
        <p:spPr>
          <a:xfrm flipH="1">
            <a:off x="5081270" y="4001135"/>
            <a:ext cx="4445000" cy="71056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38" name="文本框 25"/>
          <p:cNvSpPr txBox="1"/>
          <p:nvPr>
            <p:custDataLst>
              <p:tags r:id="rId23"/>
            </p:custDataLst>
          </p:nvPr>
        </p:nvSpPr>
        <p:spPr>
          <a:xfrm flipH="1">
            <a:off x="9617710" y="4038600"/>
            <a:ext cx="1284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找适合自己的路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048739" name="文本框 26"/>
          <p:cNvSpPr txBox="1"/>
          <p:nvPr>
            <p:custDataLst>
              <p:tags r:id="rId24"/>
            </p:custDataLst>
          </p:nvPr>
        </p:nvSpPr>
        <p:spPr>
          <a:xfrm flipH="1">
            <a:off x="5675630" y="3997325"/>
            <a:ext cx="3646170" cy="748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Find your own path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Calibri" panose="020F0502020204030204" pitchFamily="34" charset="0"/>
            </a:endParaRPr>
          </a:p>
        </p:txBody>
      </p:sp>
      <p:grpSp>
        <p:nvGrpSpPr>
          <p:cNvPr id="2" name="组合 15"/>
          <p:cNvGrpSpPr/>
          <p:nvPr>
            <p:custDataLst>
              <p:tags r:id="rId25"/>
            </p:custDataLst>
          </p:nvPr>
        </p:nvGrpSpPr>
        <p:grpSpPr>
          <a:xfrm>
            <a:off x="1196808" y="4808566"/>
            <a:ext cx="1306689" cy="1126456"/>
            <a:chOff x="2059806" y="2945331"/>
            <a:chExt cx="1306689" cy="1126456"/>
          </a:xfrm>
          <a:solidFill>
            <a:schemeClr val="bg1"/>
          </a:solidFill>
        </p:grpSpPr>
        <p:sp>
          <p:nvSpPr>
            <p:cNvPr id="3" name="六边形 16"/>
            <p:cNvSpPr/>
            <p:nvPr>
              <p:custDataLst>
                <p:tags r:id="rId26"/>
              </p:custDataLst>
            </p:nvPr>
          </p:nvSpPr>
          <p:spPr>
            <a:xfrm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4" name="六边形 17"/>
            <p:cNvSpPr/>
            <p:nvPr>
              <p:custDataLst>
                <p:tags r:id="rId27"/>
              </p:custDataLst>
            </p:nvPr>
          </p:nvSpPr>
          <p:spPr>
            <a:xfrm rot="1800000">
              <a:off x="2059806" y="2945331"/>
              <a:ext cx="1306689" cy="11264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</p:grpSp>
      <p:sp>
        <p:nvSpPr>
          <p:cNvPr id="5" name="矩形: 对角圆角 18"/>
          <p:cNvSpPr/>
          <p:nvPr>
            <p:custDataLst>
              <p:tags r:id="rId28"/>
            </p:custDataLst>
          </p:nvPr>
        </p:nvSpPr>
        <p:spPr>
          <a:xfrm>
            <a:off x="2613025" y="5011420"/>
            <a:ext cx="4445000" cy="87376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6" name="文本框 19"/>
          <p:cNvSpPr txBox="1"/>
          <p:nvPr>
            <p:custDataLst>
              <p:tags r:id="rId29"/>
            </p:custDataLst>
          </p:nvPr>
        </p:nvSpPr>
        <p:spPr>
          <a:xfrm>
            <a:off x="1197610" y="5011420"/>
            <a:ext cx="1306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实干、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持之以恒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7" name="文本框 20"/>
          <p:cNvSpPr txBox="1"/>
          <p:nvPr>
            <p:custDataLst>
              <p:tags r:id="rId30"/>
            </p:custDataLst>
          </p:nvPr>
        </p:nvSpPr>
        <p:spPr>
          <a:xfrm>
            <a:off x="2803525" y="5142865"/>
            <a:ext cx="38754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Get on with it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 and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Calibri" panose="020F0502020204030204" pitchFamily="34" charset="0"/>
              </a:rPr>
              <a:t>persevere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4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4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4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4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4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4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2" grpId="0" animBg="1"/>
      <p:bldP spid="1048723" grpId="0"/>
      <p:bldP spid="1048724" grpId="0"/>
      <p:bldP spid="1048722" grpId="1" animBg="1"/>
      <p:bldP spid="1048723" grpId="1"/>
      <p:bldP spid="1048724" grpId="1"/>
      <p:bldP spid="1048727" grpId="0" animBg="1"/>
      <p:bldP spid="1048728" grpId="0"/>
      <p:bldP spid="1048729" grpId="0"/>
      <p:bldP spid="1048727" grpId="1" animBg="1"/>
      <p:bldP spid="1048728" grpId="1"/>
      <p:bldP spid="1048729" grpId="1"/>
      <p:bldP spid="1048732" grpId="0" animBg="1"/>
      <p:bldP spid="1048733" grpId="0"/>
      <p:bldP spid="1048734" grpId="0"/>
      <p:bldP spid="1048732" grpId="1" animBg="1"/>
      <p:bldP spid="1048733" grpId="1"/>
      <p:bldP spid="1048734" grpId="1"/>
      <p:bldP spid="1048737" grpId="0" animBg="1"/>
      <p:bldP spid="1048738" grpId="0"/>
      <p:bldP spid="1048739" grpId="0"/>
      <p:bldP spid="1048737" grpId="1" animBg="1"/>
      <p:bldP spid="1048738" grpId="1"/>
      <p:bldP spid="1048739" grpId="1"/>
      <p:bldP spid="5" grpId="0" bldLvl="0" animBg="1"/>
      <p:bldP spid="6" grpId="0"/>
      <p:bldP spid="7" grpId="0"/>
      <p:bldP spid="5" grpId="1" animBg="1"/>
      <p:bldP spid="6" grpId="1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文本框 7"/>
          <p:cNvSpPr txBox="1"/>
          <p:nvPr/>
        </p:nvSpPr>
        <p:spPr>
          <a:xfrm>
            <a:off x="785495" y="2634615"/>
            <a:ext cx="10692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Thank you for listening.</a:t>
            </a:r>
            <a:endParaRPr kumimoji="0" lang="zh-CN" altLang="en-US" sz="72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780" name="文本框 12"/>
          <p:cNvSpPr txBox="1"/>
          <p:nvPr/>
        </p:nvSpPr>
        <p:spPr>
          <a:xfrm>
            <a:off x="9382780" y="6151146"/>
            <a:ext cx="24742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月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grpSp>
        <p:nvGrpSpPr>
          <p:cNvPr id="74" name="组合 14"/>
          <p:cNvGrpSpPr/>
          <p:nvPr/>
        </p:nvGrpSpPr>
        <p:grpSpPr>
          <a:xfrm>
            <a:off x="334962" y="6305064"/>
            <a:ext cx="1876950" cy="76200"/>
            <a:chOff x="573625" y="6416072"/>
            <a:chExt cx="1876950" cy="76200"/>
          </a:xfrm>
        </p:grpSpPr>
        <p:sp>
          <p:nvSpPr>
            <p:cNvPr id="1048781" name="椭圆 15"/>
            <p:cNvSpPr/>
            <p:nvPr/>
          </p:nvSpPr>
          <p:spPr>
            <a:xfrm flipH="1">
              <a:off x="237437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2" name="椭圆 16"/>
            <p:cNvSpPr/>
            <p:nvPr/>
          </p:nvSpPr>
          <p:spPr>
            <a:xfrm flipH="1">
              <a:off x="21489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3" name="椭圆 17"/>
            <p:cNvSpPr/>
            <p:nvPr/>
          </p:nvSpPr>
          <p:spPr>
            <a:xfrm flipH="1">
              <a:off x="19235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4" name="椭圆 18"/>
            <p:cNvSpPr/>
            <p:nvPr/>
          </p:nvSpPr>
          <p:spPr>
            <a:xfrm flipH="1">
              <a:off x="17007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5" name="椭圆 19"/>
            <p:cNvSpPr/>
            <p:nvPr/>
          </p:nvSpPr>
          <p:spPr>
            <a:xfrm flipH="1">
              <a:off x="14753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6" name="椭圆 20"/>
            <p:cNvSpPr/>
            <p:nvPr/>
          </p:nvSpPr>
          <p:spPr>
            <a:xfrm flipH="1">
              <a:off x="124990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7" name="椭圆 21"/>
            <p:cNvSpPr/>
            <p:nvPr/>
          </p:nvSpPr>
          <p:spPr>
            <a:xfrm flipH="1">
              <a:off x="102447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8" name="椭圆 22"/>
            <p:cNvSpPr/>
            <p:nvPr/>
          </p:nvSpPr>
          <p:spPr>
            <a:xfrm flipH="1">
              <a:off x="799050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89" name="椭圆 23"/>
            <p:cNvSpPr/>
            <p:nvPr/>
          </p:nvSpPr>
          <p:spPr>
            <a:xfrm flipH="1">
              <a:off x="573625" y="6416072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椭圆 23"/>
          <p:cNvSpPr/>
          <p:nvPr/>
        </p:nvSpPr>
        <p:spPr>
          <a:xfrm>
            <a:off x="3353329" y="676576"/>
            <a:ext cx="5504849" cy="550484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24" name="椭圆 27"/>
          <p:cNvSpPr/>
          <p:nvPr/>
        </p:nvSpPr>
        <p:spPr>
          <a:xfrm>
            <a:off x="3626306" y="949553"/>
            <a:ext cx="4958894" cy="4958894"/>
          </a:xfrm>
          <a:prstGeom prst="ellipse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25" name="文本框 28"/>
          <p:cNvSpPr txBox="1"/>
          <p:nvPr/>
        </p:nvSpPr>
        <p:spPr>
          <a:xfrm>
            <a:off x="3500755" y="3336925"/>
            <a:ext cx="51904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  <a:sym typeface="+mn-ea"/>
              </a:rPr>
              <a:t>Development Direction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27" name="文本框 30"/>
          <p:cNvSpPr txBox="1"/>
          <p:nvPr/>
        </p:nvSpPr>
        <p:spPr>
          <a:xfrm>
            <a:off x="5248964" y="1361934"/>
            <a:ext cx="1713578" cy="385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>
                  <a:outerShdw dist="63500" dir="2400000" algn="ctr" rotWithShape="0">
                    <a:srgbClr val="649CC7">
                      <a:alpha val="70000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>
                <a:outerShdw dist="63500" dir="2400000" algn="ctr" rotWithShape="0">
                  <a:srgbClr val="649CC7">
                    <a:alpha val="70000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73295" y="4231005"/>
            <a:ext cx="2880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发展方向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3"/>
          <p:cNvCxnSpPr/>
          <p:nvPr/>
        </p:nvCxnSpPr>
        <p:spPr>
          <a:xfrm>
            <a:off x="5778500" y="1443049"/>
            <a:ext cx="635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24"/>
          <p:cNvGrpSpPr/>
          <p:nvPr>
            <p:custDataLst>
              <p:tags r:id="rId1"/>
            </p:custDataLst>
          </p:nvPr>
        </p:nvGrpSpPr>
        <p:grpSpPr>
          <a:xfrm>
            <a:off x="3187125" y="1032189"/>
            <a:ext cx="5428615" cy="4634230"/>
            <a:chOff x="3199190" y="1114739"/>
            <a:chExt cx="5428615" cy="4634230"/>
          </a:xfrm>
        </p:grpSpPr>
        <p:sp>
          <p:nvSpPr>
            <p:cNvPr id="1048659" name="矩形: 圆角 25"/>
            <p:cNvSpPr/>
            <p:nvPr>
              <p:custDataLst>
                <p:tags r:id="rId2"/>
              </p:custDataLst>
            </p:nvPr>
          </p:nvSpPr>
          <p:spPr>
            <a:xfrm>
              <a:off x="3973888" y="1519232"/>
              <a:ext cx="3696970" cy="3723005"/>
            </a:xfrm>
            <a:prstGeom prst="round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650"/>
                  </a:solidFill>
                  <a:effectLst/>
                  <a:uLnTx/>
                  <a:uFillTx/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What are your options？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0" name="矩形: 圆角 26"/>
            <p:cNvSpPr/>
            <p:nvPr>
              <p:custDataLst>
                <p:tags r:id="rId3"/>
              </p:custDataLst>
            </p:nvPr>
          </p:nvSpPr>
          <p:spPr>
            <a:xfrm>
              <a:off x="6823770" y="1152839"/>
              <a:ext cx="1804035" cy="15862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Postgraduate entrance examination</a:t>
              </a:r>
              <a:endPara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考研</a:t>
              </a:r>
              <a:endPara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1" name="矩形: 圆角 27"/>
            <p:cNvSpPr/>
            <p:nvPr>
              <p:custDataLst>
                <p:tags r:id="rId4"/>
              </p:custDataLst>
            </p:nvPr>
          </p:nvSpPr>
          <p:spPr>
            <a:xfrm>
              <a:off x="3199190" y="1114739"/>
              <a:ext cx="1859280" cy="15544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7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Postgraduate </a:t>
              </a:r>
              <a:endPara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7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r</a:t>
              </a:r>
              <a:r>
                <a:rPr kumimoji="0" lang="zh-CN" altLang="en-US" sz="17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ecommendation</a:t>
              </a:r>
              <a:endPara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7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保研</a:t>
              </a:r>
              <a:endPara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2" name="矩形: 圆角 28"/>
            <p:cNvSpPr/>
            <p:nvPr>
              <p:custDataLst>
                <p:tags r:id="rId5"/>
              </p:custDataLst>
            </p:nvPr>
          </p:nvSpPr>
          <p:spPr>
            <a:xfrm>
              <a:off x="6689150" y="4153214"/>
              <a:ext cx="1636395" cy="15957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C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ivil service examination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考公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  <p:sp>
          <p:nvSpPr>
            <p:cNvPr id="1048663" name="矩形: 圆角 29"/>
            <p:cNvSpPr/>
            <p:nvPr>
              <p:custDataLst>
                <p:tags r:id="rId6"/>
              </p:custDataLst>
            </p:nvPr>
          </p:nvSpPr>
          <p:spPr>
            <a:xfrm>
              <a:off x="3370005" y="4153214"/>
              <a:ext cx="1668780" cy="15957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E0665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Job Hunting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0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工作</a:t>
              </a:r>
              <a:endPara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endParaRPr>
            </a:p>
          </p:txBody>
        </p:sp>
        <p:sp>
          <p:nvSpPr>
            <p:cNvPr id="1048664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5058952" y="2409431"/>
              <a:ext cx="40544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666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5058952" y="4661087"/>
              <a:ext cx="40544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693420"/>
            <a:ext cx="9709785" cy="5471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椭圆 23"/>
          <p:cNvSpPr/>
          <p:nvPr/>
        </p:nvSpPr>
        <p:spPr>
          <a:xfrm>
            <a:off x="3353329" y="676576"/>
            <a:ext cx="5504849" cy="550484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54" name="椭圆 27"/>
          <p:cNvSpPr/>
          <p:nvPr/>
        </p:nvSpPr>
        <p:spPr>
          <a:xfrm>
            <a:off x="3626306" y="949553"/>
            <a:ext cx="4958894" cy="4958894"/>
          </a:xfrm>
          <a:prstGeom prst="ellipse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55" name="文本框 28"/>
          <p:cNvSpPr txBox="1"/>
          <p:nvPr/>
        </p:nvSpPr>
        <p:spPr>
          <a:xfrm>
            <a:off x="3874858" y="3429000"/>
            <a:ext cx="4461791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649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Arial" panose="020B0604020202020204" pitchFamily="34" charset="0"/>
                <a:sym typeface="+mn-ea"/>
              </a:rPr>
              <a:t>Industry Status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57" name="文本框 30"/>
          <p:cNvSpPr txBox="1"/>
          <p:nvPr/>
        </p:nvSpPr>
        <p:spPr>
          <a:xfrm>
            <a:off x="5248964" y="1361934"/>
            <a:ext cx="1713578" cy="385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>
                  <a:outerShdw dist="63500" dir="2400000" algn="ctr" rotWithShape="0">
                    <a:srgbClr val="649CC7">
                      <a:alpha val="70000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649CC7"/>
              </a:solidFill>
              <a:effectLst>
                <a:outerShdw dist="63500" dir="2400000" algn="ctr" rotWithShape="0">
                  <a:srgbClr val="649CC7">
                    <a:alpha val="70000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4750" y="4351020"/>
            <a:ext cx="222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b="1" spc="600" dirty="0">
                <a:solidFill>
                  <a:srgbClr val="649CC7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行业现状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189865"/>
            <a:ext cx="10144760" cy="6430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文本框 1"/>
          <p:cNvSpPr txBox="1"/>
          <p:nvPr/>
        </p:nvSpPr>
        <p:spPr>
          <a:xfrm>
            <a:off x="4660900" y="510897"/>
            <a:ext cx="2870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SWOT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grpSp>
        <p:nvGrpSpPr>
          <p:cNvPr id="42" name="组合 24"/>
          <p:cNvGrpSpPr/>
          <p:nvPr>
            <p:custDataLst>
              <p:tags r:id="rId1"/>
            </p:custDataLst>
          </p:nvPr>
        </p:nvGrpSpPr>
        <p:grpSpPr>
          <a:xfrm>
            <a:off x="4292917" y="1682752"/>
            <a:ext cx="3292794" cy="3507103"/>
            <a:chOff x="4846932" y="2319260"/>
            <a:chExt cx="2453891" cy="2968153"/>
          </a:xfrm>
        </p:grpSpPr>
        <p:sp>
          <p:nvSpPr>
            <p:cNvPr id="1048659" name="矩形: 圆角 25"/>
            <p:cNvSpPr/>
            <p:nvPr>
              <p:custDataLst>
                <p:tags r:id="rId2"/>
              </p:custDataLst>
            </p:nvPr>
          </p:nvSpPr>
          <p:spPr>
            <a:xfrm rot="2700000">
              <a:off x="4689938" y="2629418"/>
              <a:ext cx="2755337" cy="2441350"/>
            </a:xfrm>
            <a:prstGeom prst="round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0" name="矩形: 圆角 26"/>
            <p:cNvSpPr/>
            <p:nvPr>
              <p:custDataLst>
                <p:tags r:id="rId3"/>
              </p:custDataLst>
            </p:nvPr>
          </p:nvSpPr>
          <p:spPr>
            <a:xfrm rot="2700000">
              <a:off x="6546543" y="2382805"/>
              <a:ext cx="767969" cy="6516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1" name="矩形: 圆角 27"/>
            <p:cNvSpPr/>
            <p:nvPr>
              <p:custDataLst>
                <p:tags r:id="rId4"/>
              </p:custDataLst>
            </p:nvPr>
          </p:nvSpPr>
          <p:spPr>
            <a:xfrm rot="2700000">
              <a:off x="4881644" y="2386054"/>
              <a:ext cx="777642" cy="6440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2" name="矩形: 圆角 28"/>
            <p:cNvSpPr/>
            <p:nvPr>
              <p:custDataLst>
                <p:tags r:id="rId5"/>
              </p:custDataLst>
            </p:nvPr>
          </p:nvSpPr>
          <p:spPr>
            <a:xfrm rot="2700000">
              <a:off x="6586847" y="4573437"/>
              <a:ext cx="750772" cy="677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3" name="矩形: 圆角 29"/>
            <p:cNvSpPr/>
            <p:nvPr>
              <p:custDataLst>
                <p:tags r:id="rId6"/>
              </p:custDataLst>
            </p:nvPr>
          </p:nvSpPr>
          <p:spPr>
            <a:xfrm rot="2700000">
              <a:off x="4913737" y="4554982"/>
              <a:ext cx="707778" cy="714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06650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endParaRPr>
            </a:p>
          </p:txBody>
        </p:sp>
        <p:sp>
          <p:nvSpPr>
            <p:cNvPr id="1048664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5058952" y="2409431"/>
              <a:ext cx="405449" cy="59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49CC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S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665" name="文本框 31"/>
            <p:cNvSpPr txBox="1"/>
            <p:nvPr>
              <p:custDataLst>
                <p:tags r:id="rId8"/>
              </p:custDataLst>
            </p:nvPr>
          </p:nvSpPr>
          <p:spPr>
            <a:xfrm>
              <a:off x="6727596" y="2409431"/>
              <a:ext cx="405449" cy="59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49CC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W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666" name="文本框 32"/>
            <p:cNvSpPr txBox="1"/>
            <p:nvPr>
              <p:custDataLst>
                <p:tags r:id="rId9"/>
              </p:custDataLst>
            </p:nvPr>
          </p:nvSpPr>
          <p:spPr>
            <a:xfrm>
              <a:off x="5058952" y="4661087"/>
              <a:ext cx="405449" cy="59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49CC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O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667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6727596" y="4673974"/>
              <a:ext cx="405449" cy="59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49CC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49CC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048668" name="文本框 35"/>
          <p:cNvSpPr txBox="1"/>
          <p:nvPr>
            <p:custDataLst>
              <p:tags r:id="rId11"/>
            </p:custDataLst>
          </p:nvPr>
        </p:nvSpPr>
        <p:spPr>
          <a:xfrm>
            <a:off x="555625" y="2097405"/>
            <a:ext cx="3406140" cy="1904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The digital future; </a:t>
            </a:r>
            <a:endParaRPr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lvl="0" algn="l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Logical thinking and problem solving ability;</a:t>
            </a:r>
            <a:endParaRPr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lvl="0" algn="l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Broad career options and development space.</a:t>
            </a:r>
            <a:endParaRPr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69" name="文本框 36"/>
          <p:cNvSpPr txBox="1"/>
          <p:nvPr>
            <p:custDataLst>
              <p:tags r:id="rId12"/>
            </p:custDataLst>
          </p:nvPr>
        </p:nvSpPr>
        <p:spPr>
          <a:xfrm flipH="1">
            <a:off x="2059940" y="1575435"/>
            <a:ext cx="179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superiority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70" name="文本框 37"/>
          <p:cNvSpPr txBox="1"/>
          <p:nvPr>
            <p:custDataLst>
              <p:tags r:id="rId13"/>
            </p:custDataLst>
          </p:nvPr>
        </p:nvSpPr>
        <p:spPr>
          <a:xfrm flipH="1">
            <a:off x="8374380" y="2097405"/>
            <a:ext cx="320421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sz="19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Short career life</a:t>
            </a:r>
            <a:r>
              <a:rPr lang="zh-CN" sz="19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sz="19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sz="19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P</a:t>
            </a:r>
            <a:r>
              <a:rPr sz="19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hysical health problems</a:t>
            </a:r>
            <a:endParaRPr sz="19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71" name="文本框 38"/>
          <p:cNvSpPr txBox="1"/>
          <p:nvPr>
            <p:custDataLst>
              <p:tags r:id="rId14"/>
            </p:custDataLst>
          </p:nvPr>
        </p:nvSpPr>
        <p:spPr>
          <a:xfrm flipH="1">
            <a:off x="8240395" y="1575435"/>
            <a:ext cx="167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weakness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048672" name="文本框 39"/>
          <p:cNvSpPr txBox="1"/>
          <p:nvPr>
            <p:custDataLst>
              <p:tags r:id="rId15"/>
            </p:custDataLst>
          </p:nvPr>
        </p:nvSpPr>
        <p:spPr>
          <a:xfrm>
            <a:off x="555625" y="4658995"/>
            <a:ext cx="2783205" cy="1353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sz="17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Frontier science and technology</a:t>
            </a:r>
            <a:r>
              <a:rPr lang="zh-CN" sz="17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endParaRPr sz="17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sz="17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Have more </a:t>
            </a:r>
            <a:r>
              <a:rPr sz="17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opportunities</a:t>
            </a:r>
            <a:r>
              <a:rPr lang="en-US" sz="17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.</a:t>
            </a:r>
            <a:endParaRPr lang="en-US" sz="17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73" name="文本框 40"/>
          <p:cNvSpPr txBox="1"/>
          <p:nvPr>
            <p:custDataLst>
              <p:tags r:id="rId16"/>
            </p:custDataLst>
          </p:nvPr>
        </p:nvSpPr>
        <p:spPr>
          <a:xfrm flipH="1">
            <a:off x="2093595" y="4029075"/>
            <a:ext cx="1795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opportunity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  <p:sp>
        <p:nvSpPr>
          <p:cNvPr id="1048674" name="文本框 41"/>
          <p:cNvSpPr txBox="1"/>
          <p:nvPr>
            <p:custDataLst>
              <p:tags r:id="rId17"/>
            </p:custDataLst>
          </p:nvPr>
        </p:nvSpPr>
        <p:spPr>
          <a:xfrm flipH="1">
            <a:off x="8010525" y="4658995"/>
            <a:ext cx="37788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sz="20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The rapid development of AI</a:t>
            </a:r>
            <a:endParaRPr sz="20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75" name="文本框 42"/>
          <p:cNvSpPr txBox="1"/>
          <p:nvPr>
            <p:custDataLst>
              <p:tags r:id="rId18"/>
            </p:custDataLst>
          </p:nvPr>
        </p:nvSpPr>
        <p:spPr>
          <a:xfrm flipH="1">
            <a:off x="8284845" y="4029075"/>
            <a:ext cx="1651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站酷文艺体" panose="02000603000000000000" pitchFamily="2" charset="-122"/>
                <a:ea typeface="站酷文艺体" panose="02000603000000000000" pitchFamily="2" charset="-122"/>
                <a:cs typeface="+mn-cs"/>
              </a:rPr>
              <a:t>threaten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站酷文艺体" panose="02000603000000000000" pitchFamily="2" charset="-122"/>
              <a:ea typeface="站酷文艺体" panose="02000603000000000000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377825"/>
            <a:ext cx="3898900" cy="2875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295015"/>
            <a:ext cx="3630295" cy="3057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3524885"/>
            <a:ext cx="3524885" cy="2703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925" y="3429000"/>
            <a:ext cx="3295650" cy="2923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377825"/>
            <a:ext cx="3711575" cy="2875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0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1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2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3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4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5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6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7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8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19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2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20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21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2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3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4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5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6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7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8.xml><?xml version="1.0" encoding="utf-8"?>
<p:tagLst xmlns:p="http://schemas.openxmlformats.org/presentationml/2006/main">
  <p:tag name="KSO_WM_DIAGRAM_VIRTUALLY_FRAME" val="{&quot;height&quot;:284.7525196850394,&quot;left&quot;:80.9636220472441,&quot;top&quot;:180.22692913385828,&quot;width&quot;:797.5774015748032}"/>
</p:tagLst>
</file>

<file path=ppt/tags/tag29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30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1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2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3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4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5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6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7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8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39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40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1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2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3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4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5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6.xml><?xml version="1.0" encoding="utf-8"?>
<p:tagLst xmlns:p="http://schemas.openxmlformats.org/presentationml/2006/main">
  <p:tag name="KSO_WM_DIAGRAM_VIRTUALLY_FRAME" val="{&quot;height&quot;:341.45447749487465,&quot;left&quot;:80.9636220472441,&quot;top&quot;:123.52497132402293,&quot;width&quot;:797.5774015748032}"/>
</p:tagLst>
</file>

<file path=ppt/tags/tag47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48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49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50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1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2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3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4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5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6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7.xml><?xml version="1.0" encoding="utf-8"?>
<p:tagLst xmlns:p="http://schemas.openxmlformats.org/presentationml/2006/main">
  <p:tag name="KSO_WM_DIAGRAM_VIRTUALLY_FRAME" val="{&quot;height&quot;:284.7525196850394,&quot;left&quot;:82.5636220472441,&quot;top&quot;:133.27692913385826,&quot;width&quot;:797.5774015748032}"/>
</p:tagLst>
</file>

<file path=ppt/tags/tag58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59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60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1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2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3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4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5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6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7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8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69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70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1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2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3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4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5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6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7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8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79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ags/tag80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1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2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3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4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5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6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7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8.xml><?xml version="1.0" encoding="utf-8"?>
<p:tagLst xmlns:p="http://schemas.openxmlformats.org/presentationml/2006/main">
  <p:tag name="KSO_WM_DIAGRAM_VIRTUALLY_FRAME" val="{&quot;height&quot;:356.2577952755905,&quot;left&quot;:81.85,&quot;top&quot;:143.51409448818896,&quot;width&quot;:784.4733070866141}"/>
</p:tagLst>
</file>

<file path=ppt/tags/tag89.xml><?xml version="1.0" encoding="utf-8"?>
<p:tagLst xmlns:p="http://schemas.openxmlformats.org/presentationml/2006/main">
  <p:tag name="commondata" val="eyJjb3VudCI6NTcsImhkaWQiOiI0ZThkMjk3ODgzZDdiZTRhMzE1MjY1MDk4YmUzMTY5YyIsInVzZXJDb3VudCI6NTd9"/>
</p:tagLst>
</file>

<file path=ppt/tags/tag9.xml><?xml version="1.0" encoding="utf-8"?>
<p:tagLst xmlns:p="http://schemas.openxmlformats.org/presentationml/2006/main">
  <p:tag name="KSO_WM_DIAGRAM_VIRTUALLY_FRAME" val="{&quot;height&quot;:210.05425196850393,&quot;left&quot;:10.95,&quot;top&quot;:224.05,&quot;width&quot;:923.425039370078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2482</Words>
  <Application>WPS 演示</Application>
  <PresentationFormat>宽屏</PresentationFormat>
  <Paragraphs>176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站酷文艺体</vt:lpstr>
      <vt:lpstr>等线</vt:lpstr>
      <vt:lpstr>楷体</vt:lpstr>
      <vt:lpstr>站酷小薇LOGO体</vt:lpstr>
      <vt:lpstr>Arial</vt:lpstr>
      <vt:lpstr>等线 Light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谕</dc:creator>
  <cp:lastModifiedBy>thinking</cp:lastModifiedBy>
  <cp:revision>63</cp:revision>
  <dcterms:created xsi:type="dcterms:W3CDTF">2020-02-20T20:00:00Z</dcterms:created>
  <dcterms:modified xsi:type="dcterms:W3CDTF">2024-04-03T06:01:40Z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KSOTemplateUUID">
    <vt:lpwstr>v1.0_mb_kEJcZbpISBVvIgSjY0PbWQ==</vt:lpwstr>
  </property>
  <property fmtid="{D5CDD505-2E9C-101B-9397-08002B2CF9AE}" pid="4" name="ICV">
    <vt:lpwstr>297c4d62d7584737ae53c353ff620c99_22</vt:lpwstr>
  </property>
</Properties>
</file>